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viewProps" Target="view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notesMaster" Target="notesMasters/notesMaster1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4340C-BCA7-4361-B393-2BF96E94867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2FAD0-1A9B-4344-BF9C-5AA881C6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5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2FAD0-1A9B-4344-BF9C-5AA881C6E5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1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 /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C20C-F6C3-4BB3-B40E-D764C0C6D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594" y="177529"/>
            <a:ext cx="7766936" cy="164630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Graduation Project Presentation 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478FD-9CFF-DB46-2459-976963AC7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1628" y="3429000"/>
            <a:ext cx="8359604" cy="310453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Cash Management Operations and Reporting in Oracle ERP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E792C-1302-B96B-DA7C-7731FC5540EC}"/>
              </a:ext>
            </a:extLst>
          </p:cNvPr>
          <p:cNvCxnSpPr>
            <a:cxnSpLocks/>
          </p:cNvCxnSpPr>
          <p:nvPr/>
        </p:nvCxnSpPr>
        <p:spPr>
          <a:xfrm>
            <a:off x="1253611" y="2123770"/>
            <a:ext cx="787563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467A82-6265-024B-C073-B749A65A84BE}"/>
              </a:ext>
            </a:extLst>
          </p:cNvPr>
          <p:cNvSpPr txBox="1"/>
          <p:nvPr/>
        </p:nvSpPr>
        <p:spPr>
          <a:xfrm>
            <a:off x="1592829" y="2389241"/>
            <a:ext cx="744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Track: Oracle Digital Accounting Specialist </a:t>
            </a:r>
          </a:p>
        </p:txBody>
      </p:sp>
    </p:spTree>
    <p:extLst>
      <p:ext uri="{BB962C8B-B14F-4D97-AF65-F5344CB8AC3E}">
        <p14:creationId xmlns:p14="http://schemas.microsoft.com/office/powerpoint/2010/main" val="377151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D910-B86E-8713-448A-F49EB634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73" y="712837"/>
            <a:ext cx="9086098" cy="4080387"/>
          </a:xfrm>
        </p:spPr>
        <p:txBody>
          <a:bodyPr>
            <a:no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4. 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Input Transfer Amount:</a:t>
            </a:r>
            <a:br>
              <a:rPr lang="en-US" sz="14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Enter the amount to be transferred.</a:t>
            </a:r>
            <a:br>
              <a:rPr lang="en-US" sz="14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en-US" sz="14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 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Provide Payment Details (if necessary): </a:t>
            </a:r>
            <a:br>
              <a:rPr lang="en-US" sz="1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Depending on your organization's setup, you might need to provide additional details such as: </a:t>
            </a:r>
            <a:br>
              <a:rPr lang="en-US" sz="1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Payment method (e.g., ACH, wire transfer)</a:t>
            </a:r>
            <a:br>
              <a:rPr lang="en-US" sz="1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Payment reference or description</a:t>
            </a:r>
            <a:br>
              <a:rPr lang="en-US" sz="1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Beneficiary information (for international transfers)</a:t>
            </a:r>
            <a:br>
              <a:rPr lang="en-US" sz="1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.screen shots</a:t>
            </a:r>
            <a:br>
              <a:rPr lang="en-US" sz="1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data of the source bank and the destination bank .</a:t>
            </a:r>
            <a:br>
              <a:rPr lang="en-US" sz="1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transfer data and amount.</a:t>
            </a:r>
            <a:br>
              <a:rPr lang="en-US" sz="1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3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CA1BF-6CBE-90A6-5A97-7C7B1CC12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B2C004-6A56-0370-0BF5-9C54ABAAA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0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7DD226-DDF9-6918-F2FC-233216356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2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9E03E21-1F5C-DD09-2DF6-AF20066A61F3}"/>
              </a:ext>
            </a:extLst>
          </p:cNvPr>
          <p:cNvSpPr/>
          <p:nvPr/>
        </p:nvSpPr>
        <p:spPr>
          <a:xfrm>
            <a:off x="221227" y="147482"/>
            <a:ext cx="2684208" cy="16518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3. Bank Reconciliation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CD3C5-B190-2A6E-219B-1EFA59843D3D}"/>
              </a:ext>
            </a:extLst>
          </p:cNvPr>
          <p:cNvSpPr txBox="1"/>
          <p:nvPr/>
        </p:nvSpPr>
        <p:spPr>
          <a:xfrm>
            <a:off x="3237272" y="707923"/>
            <a:ext cx="5855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Perform a bank reconciliation to match system records with the bank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Identify discrepancies and adjust system records where necessary.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D6807-8993-6B6F-98C9-4B71B3FDC79F}"/>
              </a:ext>
            </a:extLst>
          </p:cNvPr>
          <p:cNvSpPr txBox="1"/>
          <p:nvPr/>
        </p:nvSpPr>
        <p:spPr>
          <a:xfrm>
            <a:off x="320040" y="3539612"/>
            <a:ext cx="66679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Bank Reconciliation;</a:t>
            </a:r>
          </a:p>
          <a:p>
            <a:r>
              <a:rPr lang="en-US" b="1" dirty="0"/>
              <a:t> • Creating Bank Reconciliation Statements</a:t>
            </a:r>
          </a:p>
          <a:p>
            <a:r>
              <a:rPr lang="en-US" dirty="0"/>
              <a:t>       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1. Payment Reconciliation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/>
              <a:t> </a:t>
            </a:r>
            <a:r>
              <a:rPr lang="en-US" b="1" u="sng" dirty="0"/>
              <a:t>Steps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 - Bank Statements-&gt; Bank Statements and Reconciliation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6A81A-4DD4-D9DF-14C4-3A7D4F90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315" y="1799303"/>
            <a:ext cx="5310685" cy="5269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31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C74C-F69A-622A-86F5-E93B5434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294" y="773749"/>
            <a:ext cx="9883986" cy="590137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create a new bank statement line from reconciled transactions:</a:t>
            </a:r>
            <a:endParaRPr lang="en-US" sz="1100" b="1" kern="100" dirty="0"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Navigate to the Find Bank Statements window.</a:t>
            </a:r>
            <a:endParaRPr lang="en-US" sz="11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2. Enter the query criteria for the statement you want to reconcile, or leave the criteria blank to query all existing statements.</a:t>
            </a:r>
            <a:endParaRPr lang="en-US" sz="11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3. Choose Find to see the Reconcile Bank Statements window containing the statements that meet your query criteria. </a:t>
            </a:r>
            <a:endParaRPr lang="en-US" sz="11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Select the statement you want to reconcile, and choose Review. Optionally, choose New to enter a new bank statement.</a:t>
            </a:r>
            <a:endParaRPr lang="en-US" sz="11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5. If you are entering a new bank statement, enter the bank statement header information. If you select an existing bank statement, Cash Management displays the corresponding bank information.</a:t>
            </a:r>
            <a:endParaRPr lang="en-US" sz="11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6. Choose Available to search for detail or batch transactions that are available for reconciliation.</a:t>
            </a:r>
            <a:endParaRPr lang="en-US" sz="11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Enter your search criteria in the Find Transactions window, or leave the criteria blank to search for all available transactions.</a:t>
            </a:r>
            <a:endParaRPr lang="en-US" sz="11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8. Choose Find.</a:t>
            </a:r>
            <a:endParaRPr lang="en-US" sz="11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9. Select the detail or batch transactions that apply to the bank statement line you want to create.</a:t>
            </a:r>
            <a:endParaRPr lang="en-US" sz="11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5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10. Choose reconcile. Cash Management creates a new bank statement line with an Amount and Type that match the reconciled transaction(s) for that line.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44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1CEAE-4EA8-3730-38AD-F96988FEA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5" y="0"/>
            <a:ext cx="7188091" cy="56043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C07E0-BED1-293E-F41A-8C5C589F98C2}"/>
              </a:ext>
            </a:extLst>
          </p:cNvPr>
          <p:cNvSpPr txBox="1"/>
          <p:nvPr/>
        </p:nvSpPr>
        <p:spPr>
          <a:xfrm>
            <a:off x="446657" y="5943601"/>
            <a:ext cx="3066865" cy="398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b="1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on Lines button</a:t>
            </a:r>
            <a:endParaRPr lang="en-US" sz="1600" b="1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7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4D7991-23F4-9A57-F693-F005D2EC6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62684" cy="52119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CFF95-B6D8-E350-FE20-54ADF2E4DC41}"/>
              </a:ext>
            </a:extLst>
          </p:cNvPr>
          <p:cNvSpPr txBox="1"/>
          <p:nvPr/>
        </p:nvSpPr>
        <p:spPr>
          <a:xfrm>
            <a:off x="811161" y="5766620"/>
            <a:ext cx="345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on Available button</a:t>
            </a:r>
          </a:p>
        </p:txBody>
      </p:sp>
    </p:spTree>
    <p:extLst>
      <p:ext uri="{BB962C8B-B14F-4D97-AF65-F5344CB8AC3E}">
        <p14:creationId xmlns:p14="http://schemas.microsoft.com/office/powerpoint/2010/main" val="309862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64A7-CFED-CAF2-5AF0-5F9BCCE8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4" y="5825613"/>
            <a:ext cx="7119960" cy="604683"/>
          </a:xfrm>
        </p:spPr>
        <p:txBody>
          <a:bodyPr>
            <a:no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Enable 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 Payment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Click on 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button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F11D81-DB62-8195-3B38-BE6CD986A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45124" cy="5515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29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DA0B-0C16-1747-0E64-671980C96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43" y="5212743"/>
            <a:ext cx="9631789" cy="1320800"/>
          </a:xfrm>
        </p:spPr>
        <p:txBody>
          <a:bodyPr>
            <a:no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the Payment Transaction Document Number 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‘201600012’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en-US" sz="20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 the Status as 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Negotiable</a:t>
            </a:r>
            <a:br>
              <a:rPr lang="en-US" sz="20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Click on 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Reconcile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button</a:t>
            </a:r>
            <a:br>
              <a:rPr lang="en-US" sz="20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DD08D-22EB-ED7D-FA6F-3D9915B3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68465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711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2E99B53-28F5-E5BB-D8D8-00FC1738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48" y="1450253"/>
            <a:ext cx="9085569" cy="515701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A76F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Prepared By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NEXT20 _ONL1_ERP1_M2d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Ahmed Omar Mohamed Hashem</a:t>
            </a:r>
            <a:endParaRPr kumimoji="0" lang="ar-EG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Ibrahim Mohamed Saber</a:t>
            </a:r>
            <a:endParaRPr kumimoji="0" lang="ar-EG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Esraa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Nabil M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/>
              </a:rPr>
              <a:t>ohamed</a:t>
            </a:r>
            <a:endParaRPr lang="en-US" sz="2200" b="1" dirty="0">
              <a:solidFill>
                <a:schemeClr val="tx1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/>
              </a:rPr>
              <a:t>ohamed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</a:rPr>
              <a:t>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/>
              </a:rPr>
              <a:t>Abd El 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/>
              </a:rPr>
              <a:t>Hafeez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/>
              </a:rPr>
              <a:t> Ahmed</a:t>
            </a:r>
            <a:endParaRPr lang="en-US" sz="2200" b="1" dirty="0">
              <a:solidFill>
                <a:schemeClr val="tx1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Manar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Mohamed Ibrahim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Nada Abdulrahman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Fikri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Supervisor: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ENG. Ahmed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Maged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1D0D-62F8-73A0-BDA2-EFA4B0210AA2}"/>
              </a:ext>
            </a:extLst>
          </p:cNvPr>
          <p:cNvSpPr txBox="1"/>
          <p:nvPr/>
        </p:nvSpPr>
        <p:spPr>
          <a:xfrm>
            <a:off x="235979" y="486694"/>
            <a:ext cx="4660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lang="en-US" sz="3200" b="1" u="sng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Management and ERP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23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23AD2-594E-7423-740E-67CFF1F0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54" y="5476566"/>
            <a:ext cx="8596668" cy="1320800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Switch Responsibility: - </a:t>
            </a:r>
            <a:r>
              <a:rPr lang="en-US" sz="2800" b="1" kern="1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Ivas_Payables</a:t>
            </a:r>
            <a:br>
              <a:rPr lang="en-US" sz="20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93FE68-62EB-C464-98D6-D6A49412C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58348" cy="514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90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7490-E51C-1B4A-A117-B32E0740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611" y="5270090"/>
            <a:ext cx="8596668" cy="1320800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N:- Payments-&gt; Entry-&gt; Payments</a:t>
            </a:r>
            <a:br>
              <a:rPr lang="en-US" sz="20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06B033-1CC6-2AB5-B330-81A1A1EF9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86052" cy="4808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89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0D7D-31E4-39F9-8050-8A82FEA9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66" y="5196348"/>
            <a:ext cx="8142202" cy="1320800"/>
          </a:xfrm>
        </p:spPr>
        <p:txBody>
          <a:bodyPr>
            <a:no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on 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Actions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…1 and enable 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Accounting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Post</a:t>
            </a:r>
            <a:br>
              <a:rPr lang="en-US" sz="20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ECF332-B2AB-819C-8E26-698A9CB1A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35729" cy="4925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472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91FD-8CF5-FA21-B31E-FE986D23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26" y="3633019"/>
            <a:ext cx="5988936" cy="1320800"/>
          </a:xfrm>
        </p:spPr>
        <p:txBody>
          <a:bodyPr>
            <a:no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on 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OK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button</a:t>
            </a:r>
            <a:br>
              <a:rPr lang="en-US" sz="20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F09CBA-B2B3-0561-4B74-1773F52DF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6026" cy="6780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196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BF5C-862D-A494-A22F-28FE8612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71" y="625988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Menu-&gt; Tools-&gt; View Accounting Events</a:t>
            </a:r>
            <a:endParaRPr lang="en-US" sz="2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E845B7-FB78-1C01-623F-A6873B611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4271"/>
            <a:ext cx="10734391" cy="4763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35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B5C1-5CCF-CAE6-DC68-BC95F7C0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96" y="1804219"/>
            <a:ext cx="8596668" cy="1320800"/>
          </a:xfrm>
        </p:spPr>
        <p:txBody>
          <a:bodyPr/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Receipt Reconciliation: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Same as the previous steps;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822DE-FFC2-7208-05E5-86E653F17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728" y="-10319"/>
            <a:ext cx="6349272" cy="68683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39FD3-50D0-87EF-9B13-3B56798415F8}"/>
              </a:ext>
            </a:extLst>
          </p:cNvPr>
          <p:cNvSpPr txBox="1"/>
          <p:nvPr/>
        </p:nvSpPr>
        <p:spPr>
          <a:xfrm>
            <a:off x="162232" y="3332371"/>
            <a:ext cx="5790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Enable 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 Receipts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Click on 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button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311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DDD8-AD36-0AC4-D920-78764466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15" y="5358580"/>
            <a:ext cx="8596668" cy="1320800"/>
          </a:xfrm>
        </p:spPr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the Receipt Transaction Document Number ‘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1919’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Check the Status as 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Remitted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Click on </a:t>
            </a:r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Reconcile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button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113B66-3C3D-03B6-3207-213C00336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34284" cy="5103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88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4CE8-AF87-E5D3-46A0-1D557EB3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91" y="5240593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Switch Responsibility:-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Ivas_receivables</a:t>
            </a:r>
            <a:br>
              <a:rPr lang="en-US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683EDD-66BC-8233-EB8B-C043F1FC6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36460" cy="49554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88681-C421-9528-F561-A05700C40ECE}"/>
              </a:ext>
            </a:extLst>
          </p:cNvPr>
          <p:cNvSpPr txBox="1"/>
          <p:nvPr/>
        </p:nvSpPr>
        <p:spPr>
          <a:xfrm>
            <a:off x="7529022" y="5900993"/>
            <a:ext cx="3515706" cy="832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N:- Receipts-&gt; Receipts</a:t>
            </a:r>
            <a:endParaRPr lang="en-US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BA5182-78D8-2310-EA96-A206C207D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0"/>
            <a:ext cx="5810250" cy="5505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08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DA2F-16DA-DCE1-61FE-8BEFA6F3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76" y="5553253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 the Status changed from Remitted to Cleared</a:t>
            </a:r>
            <a:b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DE273D-81B2-9EF2-BCF5-2B789B0F6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619"/>
            <a:ext cx="8406581" cy="5290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7542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17AA-7C34-758F-6D8F-9E80CC7B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6" y="406296"/>
            <a:ext cx="991200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on Tools -&gt; Create Accounting-&gt; Create Final Accounting Post to GL</a:t>
            </a:r>
            <a:b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E13A97-4E3C-3DA2-7DBC-9F90A7054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1535"/>
            <a:ext cx="9111770" cy="5526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06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DE09-8D67-E62C-7F5E-A797AA83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50" y="550608"/>
            <a:ext cx="4661582" cy="806245"/>
          </a:xfrm>
        </p:spPr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tabLst/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Goals of the project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8A74B0-DC2B-1794-0BFE-9B8F6B7FBCCC}"/>
              </a:ext>
            </a:extLst>
          </p:cNvPr>
          <p:cNvSpPr txBox="1"/>
          <p:nvPr/>
        </p:nvSpPr>
        <p:spPr>
          <a:xfrm>
            <a:off x="2068382" y="1518030"/>
            <a:ext cx="6692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main goals of this project are to provide hands-on experience in managing cash transactions and reporting in Oracle ERP's Cash Management module.</a:t>
            </a:r>
          </a:p>
        </p:txBody>
      </p:sp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BB9164B2-3CE6-94B5-96A0-234AC0ED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833" y="1619293"/>
            <a:ext cx="914400" cy="914400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B6D9A776-C0BC-7966-E6A3-EB1003849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233" y="3290501"/>
            <a:ext cx="799001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rebuchet MS (Body)"/>
              </a:rPr>
              <a:t>Create and Manage Bank Accounts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rebuchet MS (Body)"/>
              </a:rPr>
              <a:t>: Learn how to set up and manage bank accounts in Oracle ERP, ensuring accurate entry of account details.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rebuchet MS (Body)"/>
              </a:rPr>
              <a:t>Record and Manage Cash Transactions: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rebuchet MS (Body)"/>
              </a:rPr>
              <a:t>Develop the ability to record manual cash transactions, such as deposits and transfers, and track their impact on cash balances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rebuchet MS (Body)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rebuchet MS (Body)"/>
              </a:rPr>
              <a:t>Cash Forecasting: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rebuchet MS (Body)"/>
              </a:rPr>
              <a:t>Build a basic cash forecasting model to estimate future cash balances based on historical data and adjust forecasts as needed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rebuchet MS (Body)"/>
              </a:rPr>
              <a:t>. </a:t>
            </a:r>
          </a:p>
        </p:txBody>
      </p:sp>
      <p:pic>
        <p:nvPicPr>
          <p:cNvPr id="45" name="Graphic 44" descr="Coins with solid fill">
            <a:extLst>
              <a:ext uri="{FF2B5EF4-FFF2-40B4-BE49-F238E27FC236}">
                <a16:creationId xmlns:a16="http://schemas.microsoft.com/office/drawing/2014/main" id="{161947F8-F89A-7686-05BF-BC2B20125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350" y="3999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5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70FA4F0-B945-3D6D-9FD4-EBE34F38D570}"/>
              </a:ext>
            </a:extLst>
          </p:cNvPr>
          <p:cNvSpPr/>
          <p:nvPr/>
        </p:nvSpPr>
        <p:spPr>
          <a:xfrm>
            <a:off x="132734" y="132734"/>
            <a:ext cx="2374492" cy="12536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4. Forecast Adjustments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69F20-BD70-429B-A59E-45BD4F880656}"/>
              </a:ext>
            </a:extLst>
          </p:cNvPr>
          <p:cNvSpPr txBox="1"/>
          <p:nvPr/>
        </p:nvSpPr>
        <p:spPr>
          <a:xfrm>
            <a:off x="2507226" y="1386347"/>
            <a:ext cx="644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 Adjust cash forecasts based on actual bank balances and recent transactions.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 Incorporate adjustments to refine future projections.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C02AA-8058-7AB7-DEA2-34F87A45C3A3}"/>
              </a:ext>
            </a:extLst>
          </p:cNvPr>
          <p:cNvSpPr txBox="1"/>
          <p:nvPr/>
        </p:nvSpPr>
        <p:spPr>
          <a:xfrm>
            <a:off x="781664" y="3761607"/>
            <a:ext cx="63270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Cash forecasting </a:t>
            </a:r>
            <a:r>
              <a:rPr lang="en-US" b="1" dirty="0"/>
              <a:t>is a planning tool that helps you anticipate the flow of cash in and out of your business, allowing you to project your cash needs and evaluate your company's liquidity position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746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BCE5-789A-1679-9356-5082B8CF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51" y="712839"/>
            <a:ext cx="11829298" cy="1320800"/>
          </a:xfrm>
        </p:spPr>
        <p:txBody>
          <a:bodyPr>
            <a:noAutofit/>
          </a:bodyPr>
          <a:lstStyle/>
          <a:p>
            <a:pPr marR="1204595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</a:pPr>
            <a:r>
              <a:rPr lang="en-US" sz="2000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Steps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</a:t>
            </a: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 in as User Name: - operations and Password: - Welcome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Switch responsibility: - Cash Management, Vision Operations (USA)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N: - Cash Forecasting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2400FC-2453-9A98-F4A2-478099ED4F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60588"/>
            <a:ext cx="12192000" cy="469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92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9D66-E1BF-71A3-CC56-10C06D2C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34" y="5588000"/>
            <a:ext cx="8596668" cy="1320800"/>
          </a:xfrm>
        </p:spPr>
        <p:txBody>
          <a:bodyPr>
            <a:norm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Create Template </a:t>
            </a:r>
            <a:br>
              <a:rPr lang="en-US" sz="2000" b="1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F458C4-F192-C137-45ED-8123CE43CA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8596667" cy="54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41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C66E-17E0-8AFA-4D95-0DFBC392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22" y="5425207"/>
            <a:ext cx="9617040" cy="1320800"/>
          </a:xfrm>
        </p:spPr>
        <p:txBody>
          <a:bodyPr>
            <a:no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‘Template Name’ as ‘</a:t>
            </a:r>
            <a:r>
              <a:rPr lang="en-US" sz="2000" b="1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MM_forecast_Templete</a:t>
            </a: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2’ , ‘Forecast By’ as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‘GL Periods’ and ‘Overdue Transactions’ as ‘Exclude’ then Click on Next Button 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2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E9BB6-B5F9-31DC-D268-C91975E5B4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409471" cy="52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DA3A-599E-E0AE-5FED-CAA2D33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17" y="5358581"/>
            <a:ext cx="10324963" cy="1320800"/>
          </a:xfrm>
        </p:spPr>
        <p:txBody>
          <a:bodyPr>
            <a:norm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‘Add Row of Source Type’ as ‘Purchase Orders’ then click on GO </a:t>
            </a:r>
            <a:br>
              <a:rPr lang="en-US" sz="2000" b="1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Button 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7420FE-A4F6-718F-C248-3C927F4AD8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8391"/>
            <a:ext cx="9733935" cy="51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7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5EDE-F98C-D759-2E51-B09CB2BCD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69" y="5496232"/>
            <a:ext cx="9971002" cy="1897626"/>
          </a:xfrm>
        </p:spPr>
        <p:txBody>
          <a:bodyPr>
            <a:norm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Row number as 1, Description, Operating Unit as Vision Operations,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Leger as Vision Operations (USA), Enter the other required fields then Click on 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Apply button </a:t>
            </a: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90B838-5B93-3740-816B-47EA0EB346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04" y="0"/>
            <a:ext cx="12081992" cy="52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6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37106-1788-C5BB-B61D-3F95B718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21" y="5684683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Select Add Row of Source Type as Supplier Invoices then click on GO button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FEBE7C-D05F-291C-51F7-A83964DD9E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745"/>
            <a:ext cx="9542206" cy="529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93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C50A-D912-CD67-9EEA-FE73DC22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46" y="5263638"/>
            <a:ext cx="9277827" cy="1320800"/>
          </a:xfrm>
        </p:spPr>
        <p:txBody>
          <a:bodyPr>
            <a:no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Row number as 2, Description, Operating Unit as Vision Operations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Leger as Vision Operations (USA), Enter the other required fields then Click on Apply button 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DE8ADD-22D7-8DCC-21B1-7AB2D9D978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719186" cy="51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74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4D47-5DD7-DDDE-B406-7A9DDE88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18" y="5448808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Add Row of Source Type as Supplier Payments then click on GO button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728A0B-030D-87E1-AF95-78FC72401D4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8392"/>
            <a:ext cx="9733935" cy="53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3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24B6-E4A0-934E-B04D-F035EBA7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76" y="5255342"/>
            <a:ext cx="8596668" cy="1320800"/>
          </a:xfrm>
        </p:spPr>
        <p:txBody>
          <a:bodyPr>
            <a:no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Row number as 3, Description, Operating Unit as Vision Operations,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Leger as Vision Operations (USA), Enter the other required fields then Click on Apply button 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EC3F65-E784-DB32-C7E9-6C5614774D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261987" cy="52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4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E734-650B-A6CA-0972-BB92A703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50" y="565356"/>
            <a:ext cx="4823814" cy="806245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D8AF0-B36C-6924-6529-076F61D93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547" y="2057350"/>
            <a:ext cx="7906228" cy="4358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This project is designed to provide practical experience in managing cash operations and reporting in the Oracle ERP Cash Management module.</a:t>
            </a:r>
            <a:endParaRPr lang="ar-EG" sz="2200" b="1" dirty="0"/>
          </a:p>
          <a:p>
            <a:pPr marL="0" indent="0">
              <a:buNone/>
            </a:pPr>
            <a:r>
              <a:rPr lang="en-US" sz="2200" b="1" dirty="0"/>
              <a:t> Through tasks like bank account setup, cash transactions, bank transfers, forecasting, reconciliation, and cash positioning, the user will learn the entire process of managing an organization's cash flow effectively.</a:t>
            </a:r>
          </a:p>
        </p:txBody>
      </p:sp>
    </p:spTree>
    <p:extLst>
      <p:ext uri="{BB962C8B-B14F-4D97-AF65-F5344CB8AC3E}">
        <p14:creationId xmlns:p14="http://schemas.microsoft.com/office/powerpoint/2010/main" val="2395515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A07E-F43A-C8BF-3FED-346387146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76" y="5537200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Add Row of Source Type as Sales Orders then click on GO button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E75B6E-C871-BAEC-1D45-FF3CBCB5AC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1116"/>
            <a:ext cx="9085006" cy="51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92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8B87-B718-84B5-DAD0-E0F1D9E5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612" y="5417573"/>
            <a:ext cx="9779272" cy="1320800"/>
          </a:xfrm>
        </p:spPr>
        <p:txBody>
          <a:bodyPr>
            <a:no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Row number as 4, Description, Operating Unit as Vision Operations,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Leger as Vision Operations (USA), Enter the other required fields then Click on Apply button 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47DCA8-FCC3-DBAA-126C-BCB70D1209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598310" cy="5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33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B2BFA-B85B-FC5E-CDF6-83012659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30" y="5537200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Add Row of Source Type as Customer Invoices then click on GO button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5A6EA7-1760-F4A7-F32A-A1DFDD52B4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8392"/>
            <a:ext cx="8846298" cy="54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3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12FE-330F-5D47-EBE5-D45BD487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2" y="5609303"/>
            <a:ext cx="9956253" cy="2000865"/>
          </a:xfrm>
        </p:spPr>
        <p:txBody>
          <a:bodyPr>
            <a:norm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Row number as 5, Description, Operating Unit as Vision Operations,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Leger as Vision Operations (USA), Enter the other required fields then Click Apply button</a:t>
            </a: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87C8D7-0B38-442B-E5FD-33587B0041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8878529" cy="56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38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402-6F5E-17F9-5774-A3DA867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89" y="5537200"/>
            <a:ext cx="8596668" cy="132080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Add Row of Source Type as Customer Receipts then click on GO button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D2E3BA-43DC-DDC0-BC6E-4130A51308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8436077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32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5858-56F3-5CC7-B0F6-31540D0C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15" y="5537200"/>
            <a:ext cx="8596668" cy="1320800"/>
          </a:xfrm>
        </p:spPr>
        <p:txBody>
          <a:bodyPr>
            <a:no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Row number as 6, Description, Operating Unit as Vision Operations,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Leger as Vision Operations (USA), Enter the other required fields then Click on Apply button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5CBCF7-C337-8025-3A5E-D27E4DDC9DE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14503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5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27F1-F3AA-1653-B08C-834A6EC3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75" y="5537200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Next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8EE952-D98A-21E0-949C-1526C5A45D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468465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04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490D-AF7E-E20D-D977-128A9586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21" y="6041362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 the Column Numbers from 1 to 12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97653B-97EB-DA54-5C3E-39B1753B7B0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865"/>
            <a:ext cx="9689690" cy="58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14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5524-ABEC-4182-BBD6-C2905CB69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79" y="5919020"/>
            <a:ext cx="8596668" cy="1320800"/>
          </a:xfrm>
        </p:spPr>
        <p:txBody>
          <a:bodyPr>
            <a:norm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Finish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‘MM_forecast_Template 2’ has been created. Close the form. </a:t>
            </a: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B4C158-1FB9-3653-DC75-CDE1F2617F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8861047" cy="59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26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6352-0A87-59BE-8C5F-9AF1BD04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27" y="5537200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N: - Cash Forecasting </a:t>
            </a: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BD5D07-EE70-3A3C-5F96-0F9D680916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542206" cy="53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24E23AC-DD68-5145-DA41-CFEFC5F78974}"/>
              </a:ext>
            </a:extLst>
          </p:cNvPr>
          <p:cNvSpPr/>
          <p:nvPr/>
        </p:nvSpPr>
        <p:spPr>
          <a:xfrm>
            <a:off x="147484" y="250723"/>
            <a:ext cx="2979174" cy="15928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1. Bank Account Create and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ECA42-F062-0636-5702-1E2D3EC2A9CB}"/>
              </a:ext>
            </a:extLst>
          </p:cNvPr>
          <p:cNvSpPr txBox="1"/>
          <p:nvPr/>
        </p:nvSpPr>
        <p:spPr>
          <a:xfrm>
            <a:off x="3549447" y="852916"/>
            <a:ext cx="5933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Learn how to create and manage bank accounts in Oracle ERP</a:t>
            </a:r>
            <a:endParaRPr lang="ar-EG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Enter key bank details, including account number, currency, and bank branch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90418-854A-96AE-D730-D3471053473C}"/>
              </a:ext>
            </a:extLst>
          </p:cNvPr>
          <p:cNvSpPr txBox="1"/>
          <p:nvPr/>
        </p:nvSpPr>
        <p:spPr>
          <a:xfrm>
            <a:off x="250726" y="2256511"/>
            <a:ext cx="9349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Creating a New Bank Account:</a:t>
            </a:r>
            <a:endParaRPr lang="ar-EG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ar-EG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ar-EG" b="1" dirty="0"/>
              <a:t>          </a:t>
            </a:r>
            <a:r>
              <a:rPr lang="en-US" b="1" dirty="0"/>
              <a:t>Navigate to "Bank Accounts" and select "Create" to set up a new bank account.</a:t>
            </a:r>
            <a:endParaRPr lang="ar-EG" b="1" dirty="0"/>
          </a:p>
          <a:p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AB638F-4CEC-DF96-9B98-83944D80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35" b="50617"/>
          <a:stretch/>
        </p:blipFill>
        <p:spPr>
          <a:xfrm>
            <a:off x="442454" y="3430566"/>
            <a:ext cx="10667613" cy="295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82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BA71-A965-62F3-B746-AD1CED8EF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05" y="712839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View Forecasts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252976-2DCC-3235-91AD-27BED3382A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03388"/>
            <a:ext cx="12192000" cy="51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5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355C-8B4D-0A97-9AFF-7F594FDE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76" y="609600"/>
            <a:ext cx="8596668" cy="132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required data and Click on Submit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ADE8DD-CC13-C062-BA93-B55349561A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0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89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7076-765D-7602-9BA5-2F942EBE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Template Name- </a:t>
            </a:r>
            <a:r>
              <a:rPr lang="en-US" sz="2000" b="1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MM_forecast_Template</a:t>
            </a: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40A075-2527-FE4F-A264-62EDF4B466C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6164"/>
            <a:ext cx="12192000" cy="58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59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DB8A-F522-C250-36C9-22E32D1C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Run Forecast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998C5A-F694-16F6-CA4B-AF23F82534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0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55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5BEE-E471-C66A-8EBA-E094A3A9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required data and Click on Submit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6776B5-D81A-C767-A69E-F756E75ACB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3802" y="1067422"/>
            <a:ext cx="12245802" cy="57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2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6501-AFB5-985E-3491-47D956FC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755424" cy="1989221"/>
          </a:xfrm>
        </p:spPr>
        <p:txBody>
          <a:bodyPr>
            <a:normAutofit/>
          </a:bodyPr>
          <a:lstStyle/>
          <a:p>
            <a:pPr marL="342900" marR="1204595" lvl="0" indent="-342900" rtl="0" fontAlgn="base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 the form 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Menu-&gt; View-&gt; Requests</a:t>
            </a:r>
            <a:b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4FB268-2101-AA5C-C4AE-0B93610CEE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8483"/>
            <a:ext cx="12192000" cy="54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24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FA82-5BC0-A1F3-D1BA-8D1F704A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7508" cy="3096126"/>
          </a:xfrm>
        </p:spPr>
        <p:txBody>
          <a:bodyPr>
            <a:normAutofit/>
          </a:bodyPr>
          <a:lstStyle/>
          <a:p>
            <a:pPr marL="342900" marR="1204595" indent="-342900">
              <a:lnSpc>
                <a:spcPct val="107000"/>
              </a:lnSpc>
              <a:spcBef>
                <a:spcPts val="0"/>
              </a:spcBef>
              <a:spcAft>
                <a:spcPts val="1090"/>
              </a:spcAft>
              <a:buFont typeface="Wingdings" panose="05000000000000000000" pitchFamily="2" charset="2"/>
              <a:buChar char="v"/>
            </a:pP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Click on Find 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Click on Refresh Data 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55A2E-CF30-5F82-C031-4D59C224E2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10357"/>
            <a:ext cx="12192000" cy="554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98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192F-09DF-C51A-F4DA-A19F8718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Click on View Output</a:t>
            </a:r>
            <a:b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1072E0-0D99-ECFE-8B98-21969FAE27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6164"/>
            <a:ext cx="12192000" cy="58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45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E0CB33-B628-A117-8BAD-63B76CCC6E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65517"/>
            <a:ext cx="12192000" cy="70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21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E86D5B-99E4-82F0-60DF-797FC8A78A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4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5FE3-80B9-F8F4-5A3E-4C292DD1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86" y="358876"/>
            <a:ext cx="5752962" cy="16469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 A form will appear where you will enter essential details such as:</a:t>
            </a:r>
            <a:br>
              <a:rPr lang="ar-EG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o Bank Name</a:t>
            </a:r>
            <a:br>
              <a:rPr lang="ar-EG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o Account Number</a:t>
            </a:r>
            <a:br>
              <a:rPr lang="ar-EG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o Currency </a:t>
            </a:r>
            <a:br>
              <a:rPr lang="ar-EG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 Bank Branch Information like the branch code.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B2EC5-316C-5C18-D822-CCA9E899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85" b="5233"/>
          <a:stretch/>
        </p:blipFill>
        <p:spPr>
          <a:xfrm>
            <a:off x="-1" y="2424150"/>
            <a:ext cx="10427111" cy="44061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7701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A5E2AC1-3A06-248A-7CF2-81D7D08944C5}"/>
              </a:ext>
            </a:extLst>
          </p:cNvPr>
          <p:cNvSpPr/>
          <p:nvPr/>
        </p:nvSpPr>
        <p:spPr>
          <a:xfrm>
            <a:off x="128336" y="128337"/>
            <a:ext cx="3272591" cy="18127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5. Reconcile with General Ledger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EE67F-6E39-63C7-7B56-649B3714E5AD}"/>
              </a:ext>
            </a:extLst>
          </p:cNvPr>
          <p:cNvSpPr txBox="1"/>
          <p:nvPr/>
        </p:nvSpPr>
        <p:spPr>
          <a:xfrm>
            <a:off x="1764631" y="2294020"/>
            <a:ext cx="81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 Reconcile the Cash Management sub-ledger with the General Ledger.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 Ensure all cash transactions have been correctly recorded and posted.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C954B-E66B-93BC-CA95-E5A2F8637780}"/>
              </a:ext>
            </a:extLst>
          </p:cNvPr>
          <p:cNvSpPr txBox="1"/>
          <p:nvPr/>
        </p:nvSpPr>
        <p:spPr>
          <a:xfrm>
            <a:off x="898359" y="3948428"/>
            <a:ext cx="84381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Reconciliation with General Ledger Using Oracle ERP </a:t>
            </a:r>
          </a:p>
          <a:p>
            <a:r>
              <a:rPr lang="en-US" b="1" dirty="0"/>
              <a:t>Objective: Ensure that all cash transactions recorded in the Cash Management module are accurately reflected in the General Ledger, maintaining data consistency and preventing errors in financial reporting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60132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16CA-3402-C3FB-743F-1566EC09B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17" y="476168"/>
            <a:ext cx="9637741" cy="638183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Steps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2000" b="1" dirty="0"/>
              <a:t>in Oracle ERP: </a:t>
            </a:r>
          </a:p>
          <a:p>
            <a:pPr marL="0" indent="0">
              <a:buNone/>
            </a:pPr>
            <a:r>
              <a:rPr lang="en-US" sz="2000" b="1" dirty="0"/>
              <a:t>1. Extract Cash Transactions: Navigate to Cash Management → Reports → Cash Transactions Summary. Filter by the relevant period and type of transactions (e.g., deposits, payments).</a:t>
            </a:r>
          </a:p>
          <a:p>
            <a:pPr marL="0" indent="0">
              <a:buNone/>
            </a:pPr>
            <a:r>
              <a:rPr lang="en-US" sz="2000" b="1" dirty="0"/>
              <a:t> 2. Generate General Ledger Reports: Go to General Ledger → Reports → Account Analysis and extract a detailed report of cash-related accounts for the same period. </a:t>
            </a:r>
          </a:p>
          <a:p>
            <a:pPr marL="0" indent="0">
              <a:buNone/>
            </a:pPr>
            <a:r>
              <a:rPr lang="en-US" sz="2000" b="1" dirty="0"/>
              <a:t>3. Identify and Analyze Discrepancies: Compare the Cash Management transactions with the General Ledger entries. Look for missing records, incorrect values, or duplicate entries.</a:t>
            </a:r>
          </a:p>
          <a:p>
            <a:pPr marL="0" indent="0">
              <a:buNone/>
            </a:pPr>
            <a:r>
              <a:rPr lang="en-US" sz="2000" b="1" dirty="0"/>
              <a:t> 4. Post Adjustments if Needed: If discrepancies are found, create adjustment entries through General Ledger → Journals → Create Journal Entry, ensuring each entry is documented properly.</a:t>
            </a:r>
          </a:p>
          <a:p>
            <a:pPr marL="0" indent="0">
              <a:buNone/>
            </a:pPr>
            <a:r>
              <a:rPr lang="en-US" sz="2000" b="1" dirty="0"/>
              <a:t> 5. Verify and Confirm: Run a Trial Balance Report to ensure both systems are now fully aligned. Outcome: All discrepancies have been resolved, and the Cash Management and General Ledger are fully synchronized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55509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16F390-AFCB-487F-DE3A-78C50C8E354E}"/>
              </a:ext>
            </a:extLst>
          </p:cNvPr>
          <p:cNvSpPr/>
          <p:nvPr/>
        </p:nvSpPr>
        <p:spPr>
          <a:xfrm>
            <a:off x="160421" y="160421"/>
            <a:ext cx="3577390" cy="16202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6. Review and Adjust Cash Forecasting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BCE56-BA17-BA8A-B1B0-4BCE96447182}"/>
              </a:ext>
            </a:extLst>
          </p:cNvPr>
          <p:cNvSpPr txBox="1"/>
          <p:nvPr/>
        </p:nvSpPr>
        <p:spPr>
          <a:xfrm>
            <a:off x="3272591" y="1780673"/>
            <a:ext cx="6481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 Finalize adjustments to the cash forecasting model based on end-of-period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 Create a detailed forecast for the upcoming period.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CCB9F-B01D-33C2-2584-9D37A17676AB}"/>
              </a:ext>
            </a:extLst>
          </p:cNvPr>
          <p:cNvSpPr txBox="1"/>
          <p:nvPr/>
        </p:nvSpPr>
        <p:spPr>
          <a:xfrm>
            <a:off x="1187115" y="4123221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2. Cash Forecasting Review and Adjustment Using Oracle ERP </a:t>
            </a:r>
            <a:r>
              <a:rPr lang="en-US" b="1" dirty="0"/>
              <a:t>Objective: Analyze previous cash forecasts, adjust the model where necessary, and create a new forecast aligned with actual financial conditions.</a:t>
            </a:r>
          </a:p>
        </p:txBody>
      </p:sp>
    </p:spTree>
    <p:extLst>
      <p:ext uri="{BB962C8B-B14F-4D97-AF65-F5344CB8AC3E}">
        <p14:creationId xmlns:p14="http://schemas.microsoft.com/office/powerpoint/2010/main" val="1289408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DEA0-F100-3A08-D715-0127B22B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71" y="1080294"/>
            <a:ext cx="9092308" cy="4697411"/>
          </a:xfrm>
        </p:spPr>
        <p:txBody>
          <a:bodyPr>
            <a:normAutofit fontScale="85000" lnSpcReduction="20000"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Steps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100" b="1" dirty="0"/>
              <a:t> in Oracle ERP:</a:t>
            </a:r>
          </a:p>
          <a:p>
            <a:pPr marL="0" indent="0">
              <a:buNone/>
            </a:pPr>
            <a:r>
              <a:rPr lang="en-US" sz="2100" b="1" dirty="0"/>
              <a:t> 1. Retrieve Actual Cash Flows: Go to Cash Management → Reports → Cash Flow Statement and extract actual inflows and outflows for the current period.</a:t>
            </a:r>
          </a:p>
          <a:p>
            <a:pPr marL="0" indent="0">
              <a:buNone/>
            </a:pPr>
            <a:r>
              <a:rPr lang="en-US" sz="2100" b="1" dirty="0"/>
              <a:t> 2. Compare Forecast vs. Actuals: Use Cash Management → Forecasts → Compare Forecast vs. Actuals to analyze any deviations between previous forecasts and actual performance.</a:t>
            </a:r>
          </a:p>
          <a:p>
            <a:pPr marL="0" indent="0">
              <a:buNone/>
            </a:pPr>
            <a:r>
              <a:rPr lang="en-US" sz="2100" b="1" dirty="0"/>
              <a:t> 3. Update the Forecast Model: Adjust the forecast model by accounting for changes, such as delayed payments or unexpected expenses. Go to Forecasts → Create/Update Forecast to input new assumptions and data.</a:t>
            </a:r>
          </a:p>
          <a:p>
            <a:pPr marL="0" indent="0">
              <a:buNone/>
            </a:pPr>
            <a:r>
              <a:rPr lang="en-US" sz="2100" b="1" dirty="0"/>
              <a:t> 4. Generate a New Forecast for the Next Period: Create a forecast based on: Expected Revenues: From outstanding invoices. Anticipated Expenses: Including payroll, vendor payments, and operational costs. Cash Reserves and Planned Investments. Export the forecast as a report for management review. </a:t>
            </a:r>
          </a:p>
          <a:p>
            <a:pPr marL="0" indent="0">
              <a:buNone/>
            </a:pPr>
            <a:r>
              <a:rPr lang="en-US" sz="2100" b="1" dirty="0"/>
              <a:t>Outcome: The new forecast aligns better with actual cash flows, improving the organization’s ability to plan ahead. Challenges and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1838862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FDBB-0F3E-5505-140E-094C9FF8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08" y="901283"/>
            <a:ext cx="9429194" cy="5956717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b="1" dirty="0"/>
              <a:t>System Challenges: Some complex transactions required manual reconciliation, despite Oracle’s auto reconciliation tools. </a:t>
            </a:r>
          </a:p>
          <a:p>
            <a:pPr>
              <a:buAutoNum type="arabicPeriod"/>
            </a:pPr>
            <a:r>
              <a:rPr lang="en-US" b="1" dirty="0"/>
              <a:t> Delayed Payments: Payment delays from clients affected cash flow, emphasizing the need for closer follow-up. </a:t>
            </a:r>
          </a:p>
          <a:p>
            <a:pPr>
              <a:buAutoNum type="arabicPeriod"/>
            </a:pPr>
            <a:r>
              <a:rPr lang="en-US" b="1" dirty="0"/>
              <a:t> Unexpected Expenses: Unplanned operational costs highlighted the importance of maintaining cash reserves. Lessons Learned: Automation is Key: Leveraging Oracle’s tools more effectively will reduce manual work. Continuous Monitoring: Regularly reviewing forecasts ensures accuracy and timely adjustments. Proactive Communication: Building stronger relationships with clients and vendors minimizes delays. Recommendations </a:t>
            </a:r>
          </a:p>
          <a:p>
            <a:pPr>
              <a:buAutoNum type="arabicPeriod"/>
            </a:pPr>
            <a:r>
              <a:rPr lang="en-US" b="1" dirty="0"/>
              <a:t> Maximize Use of Automation: Utilize Oracle’s automated reconciliation tools more effectively to save time and reduce errors.</a:t>
            </a:r>
          </a:p>
          <a:p>
            <a:pPr>
              <a:buAutoNum type="arabicPeriod"/>
            </a:pPr>
            <a:r>
              <a:rPr lang="en-US" b="1" dirty="0"/>
              <a:t> Scenario Planning: L Use the forecasting tool to simulate different scenarios (e.g., best-case and worst case) for better preparedness. </a:t>
            </a:r>
          </a:p>
          <a:p>
            <a:pPr>
              <a:buAutoNum type="arabicPeriod"/>
            </a:pPr>
            <a:r>
              <a:rPr lang="en-US" b="1" dirty="0"/>
              <a:t> Ongoing Training: Regularly train the finance team on Oracle ERP’s features to keep them updated on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4155996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D9DC-FB9E-E2CE-2C3B-5C393FE7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4925" y="2253247"/>
            <a:ext cx="11731833" cy="235150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Thank you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your attention.</a:t>
            </a:r>
            <a:b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If there are any questions,</a:t>
            </a:r>
            <a:b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We would be happy to answer them</a:t>
            </a:r>
            <a:b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ngel face with solid fill with solid fill">
            <a:extLst>
              <a:ext uri="{FF2B5EF4-FFF2-40B4-BE49-F238E27FC236}">
                <a16:creationId xmlns:a16="http://schemas.microsoft.com/office/drawing/2014/main" id="{E5FA936B-542E-39BC-3D0D-ED6AC748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362" y="5943600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45103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E9E75-876C-9D71-11C0-82678F891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900332" cy="38814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95A45-CB15-6242-428A-3AD0368D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72" r="1049" b="5161"/>
          <a:stretch/>
        </p:blipFill>
        <p:spPr>
          <a:xfrm>
            <a:off x="4272116" y="2956150"/>
            <a:ext cx="7919884" cy="3901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63A03E-A78D-801B-572D-614451F6988B}"/>
              </a:ext>
            </a:extLst>
          </p:cNvPr>
          <p:cNvSpPr txBox="1"/>
          <p:nvPr/>
        </p:nvSpPr>
        <p:spPr>
          <a:xfrm>
            <a:off x="368710" y="4277416"/>
            <a:ext cx="3903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</a:t>
            </a:r>
            <a:r>
              <a:rPr lang="en-US" sz="4000" b="1" dirty="0"/>
              <a:t>.</a:t>
            </a:r>
            <a:r>
              <a:rPr lang="en-US" sz="2000" b="1" dirty="0"/>
              <a:t>Saving the Bank Account: </a:t>
            </a:r>
            <a:endParaRPr lang="ar-EG" sz="2000" b="1" dirty="0"/>
          </a:p>
          <a:p>
            <a:r>
              <a:rPr lang="en-US" sz="2000" dirty="0"/>
              <a:t> </a:t>
            </a:r>
            <a:r>
              <a:rPr lang="en-US" sz="2000" b="1" dirty="0"/>
              <a:t>After entering all the required information, click on "Save" to create the new bank account.</a:t>
            </a:r>
          </a:p>
        </p:txBody>
      </p:sp>
    </p:spTree>
    <p:extLst>
      <p:ext uri="{BB962C8B-B14F-4D97-AF65-F5344CB8AC3E}">
        <p14:creationId xmlns:p14="http://schemas.microsoft.com/office/powerpoint/2010/main" val="261339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AA54C-62C8-D66D-EE8B-ECB15FF7B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55" b="7710"/>
          <a:stretch/>
        </p:blipFill>
        <p:spPr>
          <a:xfrm>
            <a:off x="-2" y="-4"/>
            <a:ext cx="12252960" cy="6858003"/>
          </a:xfrm>
        </p:spPr>
      </p:pic>
    </p:spTree>
    <p:extLst>
      <p:ext uri="{BB962C8B-B14F-4D97-AF65-F5344CB8AC3E}">
        <p14:creationId xmlns:p14="http://schemas.microsoft.com/office/powerpoint/2010/main" val="373316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0575B30-9866-AC0D-CB80-B934EBCA2269}"/>
              </a:ext>
            </a:extLst>
          </p:cNvPr>
          <p:cNvSpPr/>
          <p:nvPr/>
        </p:nvSpPr>
        <p:spPr>
          <a:xfrm>
            <a:off x="191730" y="221227"/>
            <a:ext cx="3200400" cy="1283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000" b="1" dirty="0">
                <a:solidFill>
                  <a:schemeClr val="tx1"/>
                </a:solidFill>
              </a:rPr>
              <a:t>2</a:t>
            </a:r>
            <a:r>
              <a:rPr lang="en-US" sz="2000" b="1" dirty="0">
                <a:solidFill>
                  <a:schemeClr val="tx1"/>
                </a:solidFill>
              </a:rPr>
              <a:t>. Bank Transfers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EDFD6-2D15-C3C2-50A0-2EA98DF78A1D}"/>
              </a:ext>
            </a:extLst>
          </p:cNvPr>
          <p:cNvSpPr txBox="1"/>
          <p:nvPr/>
        </p:nvSpPr>
        <p:spPr>
          <a:xfrm>
            <a:off x="3524864" y="508821"/>
            <a:ext cx="5751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 Process inter-company or inter-bank account transfers.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 Track and post cash movement across multiple accounts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DF566-3DCB-4F64-D88C-B8C9A6613757}"/>
              </a:ext>
            </a:extLst>
          </p:cNvPr>
          <p:cNvSpPr txBox="1"/>
          <p:nvPr/>
        </p:nvSpPr>
        <p:spPr>
          <a:xfrm>
            <a:off x="486697" y="2356804"/>
            <a:ext cx="9719185" cy="399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Access the Cash Management Module: Log in to Oracle ERP and navigate to the Cash Management module. </a:t>
            </a:r>
            <a:endParaRPr lang="en-US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Select the Bank Transfer Transaction Type: Look for a transaction type specifically designed for bank transfers. It might be labeled as "Bank Transfer," "Inter-Bank Transfer," or something similar. </a:t>
            </a:r>
            <a:endParaRPr lang="en-US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Enter Source and Destination Accounts: </a:t>
            </a:r>
            <a:endParaRPr lang="en-US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Specify the bank account from which the funds will be transferred (source account).</a:t>
            </a:r>
            <a:endParaRPr lang="en-US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Select the bank account to which the funds will be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(destination account).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529751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262</TotalTime>
  <Words>2221</Words>
  <Application>Microsoft Office PowerPoint</Application>
  <PresentationFormat>Widescreen</PresentationFormat>
  <Paragraphs>140</Paragraphs>
  <Slides>65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Facet</vt:lpstr>
      <vt:lpstr>Graduation Project Presentation </vt:lpstr>
      <vt:lpstr> Prepared By : NEXT20 _ONL1_ERP1_M2d Ahmed Omar Mohamed Hashem Ibrahim Mohamed Saber Esraa Nabil Mohamed Mohamed Abd El  Hafeez Ahmed Manar Mohamed Ibrahim Nada Abdulrahman Fikri   Supervisor: ENG. Ahmed Maged   </vt:lpstr>
      <vt:lpstr>Goals of the project</vt:lpstr>
      <vt:lpstr>Project Description</vt:lpstr>
      <vt:lpstr>PowerPoint Presentation</vt:lpstr>
      <vt:lpstr> A form will appear where you will enter essential details such as:  o Bank Name  o Account Number  o Currency  o Bank Branch Information like the branch code. </vt:lpstr>
      <vt:lpstr>PowerPoint Presentation</vt:lpstr>
      <vt:lpstr>PowerPoint Presentation</vt:lpstr>
      <vt:lpstr>PowerPoint Presentation</vt:lpstr>
      <vt:lpstr>     4. Input Transfer Amount: Enter the amount to be transferred. 5.  Provide Payment Details (if necessary):  Depending on your organization's setup, you might need to provide additional details such as:  Payment method (e.g., ACH, wire transfer) Payment reference or description Beneficiary information (for international transfers) .screen shots The data of the source bank and the destination bank . The transfer data and amount.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Enable AP Payment and Click on Find button</vt:lpstr>
      <vt:lpstr>Select the Payment Transaction Document Number ‘201600012’  Check the Status as Negotiable  Click on Reconcile button </vt:lpstr>
      <vt:lpstr>Switch Responsibility: - Ivas_Payables </vt:lpstr>
      <vt:lpstr>N:- Payments-&gt; Entry-&gt; Payments </vt:lpstr>
      <vt:lpstr>Click on Actions…1 and enable Create Accounting and Final Post </vt:lpstr>
      <vt:lpstr>Click on OK button </vt:lpstr>
      <vt:lpstr> Menu-&gt; Tools-&gt; View Accounting Events</vt:lpstr>
      <vt:lpstr>2. Receipt Reconciliation: Same as the previous steps; </vt:lpstr>
      <vt:lpstr>Select the Receipt Transaction Document Number ‘1919’  Check the Status as Remitted  Click on Reconcile button</vt:lpstr>
      <vt:lpstr>Switch Responsibility:- Ivas_receivables </vt:lpstr>
      <vt:lpstr>Check the Status changed from Remitted to Cleared </vt:lpstr>
      <vt:lpstr>Click on Tools -&gt; Create Accounting-&gt; Create Final Accounting Post to GL </vt:lpstr>
      <vt:lpstr>PowerPoint Presentation</vt:lpstr>
      <vt:lpstr>Steps:  1. Log in as User Name: - operations and Password: - Welcome  2. Switch responsibility: - Cash Management, Vision Operations (USA)  3. N: - Cash Forecasting  </vt:lpstr>
      <vt:lpstr>Click on Create Template  </vt:lpstr>
      <vt:lpstr>Enter the ‘Template Name’ as ‘MM_forecast_Templete 2’ , ‘Forecast By’ as  ‘GL Periods’ and ‘Overdue Transactions’ as ‘Exclude’ then Click on Next Button  </vt:lpstr>
      <vt:lpstr>Select ‘Add Row of Source Type’ as ‘Purchase Orders’ then click on GO  Button </vt:lpstr>
      <vt:lpstr>Enter the Row number as 1, Description, Operating Unit as Vision Operations,  Leger as Vision Operations (USA), Enter the other required fields then Click on  Apply button </vt:lpstr>
      <vt:lpstr>Select Add Row of Source Type as Supplier Invoices then click on GO button</vt:lpstr>
      <vt:lpstr>Enter the Row number as 2, Description, Operating Unit as Vision Operations  Leger as Vision Operations (USA), Enter the other required fields then Click on Apply button  </vt:lpstr>
      <vt:lpstr>Select Add Row of Source Type as Supplier Payments then click on GO button  </vt:lpstr>
      <vt:lpstr>Enter the Row number as 3, Description, Operating Unit as Vision Operations, Leger as Vision Operations (USA), Enter the other required fields then Click on Apply button  </vt:lpstr>
      <vt:lpstr>Select Add Row of Source Type as Sales Orders then click on GO button  </vt:lpstr>
      <vt:lpstr>Enter the Row number as 4, Description, Operating Unit as Vision Operations, Leger as Vision Operations (USA), Enter the other required fields then Click on Apply button  </vt:lpstr>
      <vt:lpstr>Select Add Row of Source Type as Customer Invoices then click on GO button </vt:lpstr>
      <vt:lpstr>Enter the Row number as 5, Description, Operating Unit as Vision Operations, Leger as Vision Operations (USA), Enter the other required fields then Click Apply button</vt:lpstr>
      <vt:lpstr>Select Add Row of Source Type as Customer Receipts then click on GO button  </vt:lpstr>
      <vt:lpstr>Enter the Row number as 6, Description, Operating Unit as Vision Operations, Leger as Vision Operations (USA), Enter the other required fields then Click on Apply button </vt:lpstr>
      <vt:lpstr>Click on Next  </vt:lpstr>
      <vt:lpstr>Give the Column Numbers from 1 to 12  </vt:lpstr>
      <vt:lpstr>Click on Finish  ‘MM_forecast_Template 2’ has been created. Close the form. </vt:lpstr>
      <vt:lpstr>N: - Cash Forecasting </vt:lpstr>
      <vt:lpstr>Click on View Forecasts </vt:lpstr>
      <vt:lpstr>Enter the required data and Click on Submit </vt:lpstr>
      <vt:lpstr>Click on Template Name- MM_forecast_Template 2 </vt:lpstr>
      <vt:lpstr>Click on Run Forecast  </vt:lpstr>
      <vt:lpstr>Enter the required data and Click on Submit </vt:lpstr>
      <vt:lpstr>Close the form  Menu-&gt; View-&gt; Requests </vt:lpstr>
      <vt:lpstr>Click on Find   Click on Refresh Data  </vt:lpstr>
      <vt:lpstr>Click on View Output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attention.  If there are any questions,  We would be happy to answer them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 Presentation </dc:title>
  <dc:creator>Ahmed Omar Mohamed Hashem</dc:creator>
  <cp:lastModifiedBy>ahdee17990@gmail.com</cp:lastModifiedBy>
  <cp:revision>2</cp:revision>
  <dcterms:created xsi:type="dcterms:W3CDTF">2024-10-23T13:52:26Z</dcterms:created>
  <dcterms:modified xsi:type="dcterms:W3CDTF">2024-10-24T13:29:10Z</dcterms:modified>
</cp:coreProperties>
</file>